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8288000" cy="10287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IBM Plex Sans" panose="020B0604020202020204" charset="0"/>
      <p:regular r:id="rId15"/>
    </p:embeddedFont>
    <p:embeddedFont>
      <p:font typeface="IBM Plex Sans Bold" panose="020B0604020202020204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4" d="100"/>
          <a:sy n="54" d="100"/>
        </p:scale>
        <p:origin x="754" y="6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9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13" Type="http://schemas.openxmlformats.org/officeDocument/2006/relationships/image" Target="../media/image25.svg"/><Relationship Id="rId18" Type="http://schemas.openxmlformats.org/officeDocument/2006/relationships/image" Target="../media/image30.png"/><Relationship Id="rId3" Type="http://schemas.openxmlformats.org/officeDocument/2006/relationships/image" Target="../media/image15.svg"/><Relationship Id="rId7" Type="http://schemas.openxmlformats.org/officeDocument/2006/relationships/image" Target="../media/image19.svg"/><Relationship Id="rId12" Type="http://schemas.openxmlformats.org/officeDocument/2006/relationships/image" Target="../media/image24.png"/><Relationship Id="rId17" Type="http://schemas.openxmlformats.org/officeDocument/2006/relationships/image" Target="../media/image29.svg"/><Relationship Id="rId2" Type="http://schemas.openxmlformats.org/officeDocument/2006/relationships/image" Target="../media/image14.png"/><Relationship Id="rId16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7.svg"/><Relationship Id="rId15" Type="http://schemas.openxmlformats.org/officeDocument/2006/relationships/image" Target="../media/image27.svg"/><Relationship Id="rId10" Type="http://schemas.openxmlformats.org/officeDocument/2006/relationships/image" Target="../media/image22.png"/><Relationship Id="rId19" Type="http://schemas.openxmlformats.org/officeDocument/2006/relationships/image" Target="../media/image31.svg"/><Relationship Id="rId4" Type="http://schemas.openxmlformats.org/officeDocument/2006/relationships/image" Target="../media/image16.png"/><Relationship Id="rId9" Type="http://schemas.openxmlformats.org/officeDocument/2006/relationships/image" Target="../media/image21.svg"/><Relationship Id="rId1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55796" y="1176337"/>
            <a:ext cx="2689779" cy="323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2520"/>
              </a:lnSpc>
              <a:spcBef>
                <a:spcPct val="0"/>
              </a:spcBef>
            </a:pPr>
            <a:endParaRPr/>
          </a:p>
        </p:txBody>
      </p:sp>
      <p:sp>
        <p:nvSpPr>
          <p:cNvPr id="3" name="Freeform 3"/>
          <p:cNvSpPr/>
          <p:nvPr/>
        </p:nvSpPr>
        <p:spPr>
          <a:xfrm rot="2151761">
            <a:off x="10912533" y="-4157532"/>
            <a:ext cx="10454404" cy="7622211"/>
          </a:xfrm>
          <a:custGeom>
            <a:avLst/>
            <a:gdLst/>
            <a:ahLst/>
            <a:cxnLst/>
            <a:rect l="l" t="t" r="r" b="b"/>
            <a:pathLst>
              <a:path w="10454404" h="7622211">
                <a:moveTo>
                  <a:pt x="0" y="0"/>
                </a:moveTo>
                <a:lnTo>
                  <a:pt x="10454404" y="0"/>
                </a:lnTo>
                <a:lnTo>
                  <a:pt x="10454404" y="7622212"/>
                </a:lnTo>
                <a:lnTo>
                  <a:pt x="0" y="762221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700000">
            <a:off x="-4939101" y="6712177"/>
            <a:ext cx="11422613" cy="8328123"/>
          </a:xfrm>
          <a:custGeom>
            <a:avLst/>
            <a:gdLst/>
            <a:ahLst/>
            <a:cxnLst/>
            <a:rect l="l" t="t" r="r" b="b"/>
            <a:pathLst>
              <a:path w="11422613" h="8328123">
                <a:moveTo>
                  <a:pt x="0" y="0"/>
                </a:moveTo>
                <a:lnTo>
                  <a:pt x="11422613" y="0"/>
                </a:lnTo>
                <a:lnTo>
                  <a:pt x="11422613" y="8328123"/>
                </a:lnTo>
                <a:lnTo>
                  <a:pt x="0" y="83281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2933214" y="2826324"/>
            <a:ext cx="12421572" cy="3968463"/>
            <a:chOff x="0" y="0"/>
            <a:chExt cx="16562096" cy="5291284"/>
          </a:xfrm>
        </p:grpSpPr>
        <p:sp>
          <p:nvSpPr>
            <p:cNvPr id="6" name="TextBox 6"/>
            <p:cNvSpPr txBox="1"/>
            <p:nvPr/>
          </p:nvSpPr>
          <p:spPr>
            <a:xfrm>
              <a:off x="0" y="4454778"/>
              <a:ext cx="16562096" cy="8365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20"/>
                </a:lnSpc>
              </a:pPr>
              <a:endParaRPr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133317"/>
              <a:ext cx="16562096" cy="3930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500"/>
                </a:lnSpc>
              </a:pPr>
              <a:r>
                <a:rPr lang="en-US" sz="7500">
                  <a:solidFill>
                    <a:srgbClr val="000000"/>
                  </a:solidFill>
                  <a:latin typeface="IBM Plex Sans Bold"/>
                </a:rPr>
                <a:t>CIFAR-10 Veri Seti ile CNN Kullanarak Görüntü Sınıflandırma</a:t>
              </a:r>
            </a:p>
          </p:txBody>
        </p:sp>
      </p:grpSp>
      <p:grpSp>
        <p:nvGrpSpPr>
          <p:cNvPr id="8" name="Group 8"/>
          <p:cNvGrpSpPr/>
          <p:nvPr/>
        </p:nvGrpSpPr>
        <p:grpSpPr>
          <a:xfrm>
            <a:off x="2700813" y="7076974"/>
            <a:ext cx="12421572" cy="3015963"/>
            <a:chOff x="0" y="0"/>
            <a:chExt cx="16562096" cy="4021284"/>
          </a:xfrm>
        </p:grpSpPr>
        <p:sp>
          <p:nvSpPr>
            <p:cNvPr id="9" name="TextBox 9"/>
            <p:cNvSpPr txBox="1"/>
            <p:nvPr/>
          </p:nvSpPr>
          <p:spPr>
            <a:xfrm>
              <a:off x="0" y="3184778"/>
              <a:ext cx="16562096" cy="83650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320"/>
                </a:lnSpc>
              </a:pPr>
              <a:endParaRPr/>
            </a:p>
          </p:txBody>
        </p:sp>
        <p:sp>
          <p:nvSpPr>
            <p:cNvPr id="10" name="TextBox 10"/>
            <p:cNvSpPr txBox="1"/>
            <p:nvPr/>
          </p:nvSpPr>
          <p:spPr>
            <a:xfrm>
              <a:off x="0" y="133317"/>
              <a:ext cx="16562096" cy="266065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7500"/>
                </a:lnSpc>
              </a:pPr>
              <a:r>
                <a:rPr lang="en-US" sz="7500">
                  <a:solidFill>
                    <a:srgbClr val="000000"/>
                  </a:solidFill>
                  <a:latin typeface="IBM Plex Sans"/>
                </a:rPr>
                <a:t>TUGAY BOZ</a:t>
              </a:r>
            </a:p>
            <a:p>
              <a:pPr algn="ctr">
                <a:lnSpc>
                  <a:spcPts val="7500"/>
                </a:lnSpc>
              </a:pPr>
              <a:r>
                <a:rPr lang="en-US" sz="7500">
                  <a:solidFill>
                    <a:srgbClr val="000000"/>
                  </a:solidFill>
                  <a:latin typeface="IBM Plex Sans"/>
                </a:rPr>
                <a:t>MERVE BADA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10104444"/>
            <a:ext cx="18288000" cy="182556"/>
          </a:xfrm>
          <a:prstGeom prst="rect">
            <a:avLst/>
          </a:prstGeom>
          <a:solidFill>
            <a:srgbClr val="F24300"/>
          </a:solidFill>
        </p:spPr>
      </p:sp>
      <p:sp>
        <p:nvSpPr>
          <p:cNvPr id="3" name="TextBox 3"/>
          <p:cNvSpPr txBox="1"/>
          <p:nvPr/>
        </p:nvSpPr>
        <p:spPr>
          <a:xfrm>
            <a:off x="1028700" y="3723259"/>
            <a:ext cx="5446590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5" lvl="1" indent="-388618" algn="l">
              <a:lnSpc>
                <a:spcPts val="467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IBM Plex Sans"/>
              </a:rPr>
              <a:t>Giriş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4482607"/>
            <a:ext cx="5446590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5" lvl="1" indent="-388618" algn="l">
              <a:lnSpc>
                <a:spcPts val="467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IBM Plex Sans"/>
              </a:rPr>
              <a:t>Projenin Amacı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5241955"/>
            <a:ext cx="5446590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5" lvl="1" indent="-388618" algn="l">
              <a:lnSpc>
                <a:spcPts val="467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IBM Plex Sans"/>
              </a:rPr>
              <a:t>Kullanılan Veri Setleri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6001303"/>
            <a:ext cx="5446590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5" lvl="1" indent="-388618" algn="l">
              <a:lnSpc>
                <a:spcPts val="467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IBM Plex Sans"/>
              </a:rPr>
              <a:t>Kullanılan Yöntemler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28700" y="7519999"/>
            <a:ext cx="5446590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5" lvl="1" indent="-388618" algn="l">
              <a:lnSpc>
                <a:spcPts val="467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IBM Plex Sans"/>
              </a:rPr>
              <a:t>Tartışma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8279347"/>
            <a:ext cx="5446590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5" lvl="1" indent="-388618" algn="l">
              <a:lnSpc>
                <a:spcPts val="467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IBM Plex Sans"/>
              </a:rPr>
              <a:t>Özet ve Sonuç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8700" y="6760651"/>
            <a:ext cx="5446590" cy="5829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77235" lvl="1" indent="-388618" algn="l">
              <a:lnSpc>
                <a:spcPts val="4679"/>
              </a:lnSpc>
              <a:buFont typeface="Arial"/>
              <a:buChar char="•"/>
            </a:pPr>
            <a:r>
              <a:rPr lang="en-US" sz="3599">
                <a:solidFill>
                  <a:srgbClr val="000000"/>
                </a:solidFill>
                <a:latin typeface="IBM Plex Sans"/>
              </a:rPr>
              <a:t>Deney Sonuçları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243072" y="1009609"/>
            <a:ext cx="6016228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0200"/>
              </a:lnSpc>
              <a:spcBef>
                <a:spcPct val="0"/>
              </a:spcBef>
            </a:pPr>
            <a:r>
              <a:rPr lang="en-US" sz="8500">
                <a:solidFill>
                  <a:srgbClr val="000000"/>
                </a:solidFill>
                <a:latin typeface="IBM Plex Sans Bold"/>
              </a:rPr>
              <a:t>İçindekiler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7962901" cy="10287000"/>
          </a:xfrm>
          <a:prstGeom prst="rect">
            <a:avLst/>
          </a:prstGeom>
          <a:solidFill>
            <a:srgbClr val="F4F4F4"/>
          </a:solidFill>
        </p:spPr>
      </p:sp>
      <p:sp>
        <p:nvSpPr>
          <p:cNvPr id="3" name="Freeform 3"/>
          <p:cNvSpPr/>
          <p:nvPr/>
        </p:nvSpPr>
        <p:spPr>
          <a:xfrm>
            <a:off x="9472293" y="3342560"/>
            <a:ext cx="6526370" cy="6526370"/>
          </a:xfrm>
          <a:custGeom>
            <a:avLst/>
            <a:gdLst/>
            <a:ahLst/>
            <a:cxnLst/>
            <a:rect l="l" t="t" r="r" b="b"/>
            <a:pathLst>
              <a:path w="6526370" h="6526370">
                <a:moveTo>
                  <a:pt x="0" y="0"/>
                </a:moveTo>
                <a:lnTo>
                  <a:pt x="6526370" y="0"/>
                </a:lnTo>
                <a:lnTo>
                  <a:pt x="6526370" y="6526370"/>
                </a:lnTo>
                <a:lnTo>
                  <a:pt x="0" y="65263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028700" y="6331112"/>
            <a:ext cx="5590555" cy="1504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1999"/>
              </a:lnSpc>
              <a:spcBef>
                <a:spcPct val="0"/>
              </a:spcBef>
            </a:pPr>
            <a:r>
              <a:rPr lang="en-US" sz="9999">
                <a:solidFill>
                  <a:srgbClr val="000000"/>
                </a:solidFill>
                <a:latin typeface="IBM Plex Sans Bold"/>
              </a:rPr>
              <a:t>Giriş</a:t>
            </a:r>
          </a:p>
        </p:txBody>
      </p:sp>
      <p:grpSp>
        <p:nvGrpSpPr>
          <p:cNvPr id="5" name="Group 5"/>
          <p:cNvGrpSpPr/>
          <p:nvPr/>
        </p:nvGrpSpPr>
        <p:grpSpPr>
          <a:xfrm>
            <a:off x="8288353" y="841076"/>
            <a:ext cx="7431742" cy="2956743"/>
            <a:chOff x="0" y="0"/>
            <a:chExt cx="9908990" cy="3942324"/>
          </a:xfrm>
        </p:grpSpPr>
        <p:sp>
          <p:nvSpPr>
            <p:cNvPr id="6" name="TextBox 6"/>
            <p:cNvSpPr txBox="1"/>
            <p:nvPr/>
          </p:nvSpPr>
          <p:spPr>
            <a:xfrm>
              <a:off x="0" y="1270556"/>
              <a:ext cx="9908990" cy="267180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marL="0" lvl="1" indent="0" algn="l">
                <a:lnSpc>
                  <a:spcPts val="4009"/>
                </a:lnSpc>
                <a:spcBef>
                  <a:spcPct val="0"/>
                </a:spcBef>
              </a:pPr>
              <a:r>
                <a:rPr lang="en-US" sz="3084">
                  <a:solidFill>
                    <a:srgbClr val="000000"/>
                  </a:solidFill>
                  <a:latin typeface="IBM Plex Sans"/>
                </a:rPr>
                <a:t>Bu sunum, CIFAR-10 veri seti kullanılarak gerçekleştirilen görüntü sınıflandırma projesini ve bu süreçte kullanılan yöntemleri tanıtmaktadır."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38197"/>
              <a:ext cx="9908990" cy="86377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5346"/>
                </a:lnSpc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9177036" y="-1779210"/>
            <a:ext cx="12008614" cy="10502078"/>
          </a:xfrm>
          <a:custGeom>
            <a:avLst/>
            <a:gdLst/>
            <a:ahLst/>
            <a:cxnLst/>
            <a:rect l="l" t="t" r="r" b="b"/>
            <a:pathLst>
              <a:path w="12008614" h="10502078">
                <a:moveTo>
                  <a:pt x="0" y="0"/>
                </a:moveTo>
                <a:lnTo>
                  <a:pt x="12008614" y="0"/>
                </a:lnTo>
                <a:lnTo>
                  <a:pt x="12008614" y="10502079"/>
                </a:lnTo>
                <a:lnTo>
                  <a:pt x="0" y="105020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46512" y="814355"/>
            <a:ext cx="5717414" cy="265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560"/>
              </a:lnSpc>
              <a:spcBef>
                <a:spcPct val="0"/>
              </a:spcBef>
            </a:pPr>
            <a:r>
              <a:rPr lang="en-US" sz="8800">
                <a:solidFill>
                  <a:srgbClr val="000000"/>
                </a:solidFill>
                <a:latin typeface="IBM Plex Sans"/>
              </a:rPr>
              <a:t>Projenin Amacı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437151" y="5187204"/>
            <a:ext cx="13541706" cy="38100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6000"/>
              </a:lnSpc>
              <a:spcBef>
                <a:spcPct val="0"/>
              </a:spcBef>
            </a:pPr>
            <a:r>
              <a:rPr lang="en-US" sz="5000" dirty="0">
                <a:solidFill>
                  <a:srgbClr val="000000"/>
                </a:solidFill>
                <a:latin typeface="IBM Plex Sans"/>
              </a:rPr>
              <a:t>Bu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projenin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amacı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,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derin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öğrenme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yöntemleri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kullanarak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CIFAR-10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veri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setindeki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görüntüleri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sınıflandırmak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ve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elde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edilen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sonuçları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değerlendirerek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modelin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performansını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5000" dirty="0" err="1">
                <a:solidFill>
                  <a:srgbClr val="000000"/>
                </a:solidFill>
                <a:latin typeface="IBM Plex Sans"/>
              </a:rPr>
              <a:t>incelemektir</a:t>
            </a:r>
            <a:r>
              <a:rPr lang="en-US" sz="5000" dirty="0">
                <a:solidFill>
                  <a:srgbClr val="000000"/>
                </a:solidFill>
                <a:latin typeface="IBM Plex Sans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8376890">
            <a:off x="-4899893" y="6122938"/>
            <a:ext cx="11422613" cy="8328123"/>
          </a:xfrm>
          <a:custGeom>
            <a:avLst/>
            <a:gdLst/>
            <a:ahLst/>
            <a:cxnLst/>
            <a:rect l="l" t="t" r="r" b="b"/>
            <a:pathLst>
              <a:path w="11422613" h="8328123">
                <a:moveTo>
                  <a:pt x="0" y="0"/>
                </a:moveTo>
                <a:lnTo>
                  <a:pt x="11422613" y="0"/>
                </a:lnTo>
                <a:lnTo>
                  <a:pt x="11422613" y="8328124"/>
                </a:lnTo>
                <a:lnTo>
                  <a:pt x="0" y="832812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AutoShape 3"/>
          <p:cNvSpPr/>
          <p:nvPr/>
        </p:nvSpPr>
        <p:spPr>
          <a:xfrm>
            <a:off x="5697622" y="3620600"/>
            <a:ext cx="5029200" cy="6125115"/>
          </a:xfrm>
          <a:prstGeom prst="rect">
            <a:avLst/>
          </a:prstGeom>
          <a:solidFill>
            <a:srgbClr val="F4F4F4"/>
          </a:solidFill>
        </p:spPr>
        <p:txBody>
          <a:bodyPr/>
          <a:lstStyle/>
          <a:p>
            <a:endParaRPr lang="tr-TR" dirty="0"/>
          </a:p>
        </p:txBody>
      </p:sp>
      <p:sp>
        <p:nvSpPr>
          <p:cNvPr id="4" name="AutoShape 4"/>
          <p:cNvSpPr/>
          <p:nvPr/>
        </p:nvSpPr>
        <p:spPr>
          <a:xfrm>
            <a:off x="10977014" y="3620600"/>
            <a:ext cx="5004564" cy="6125115"/>
          </a:xfrm>
          <a:prstGeom prst="rect">
            <a:avLst/>
          </a:prstGeom>
          <a:solidFill>
            <a:srgbClr val="F4F4F4"/>
          </a:solidFill>
        </p:spPr>
      </p:sp>
      <p:grpSp>
        <p:nvGrpSpPr>
          <p:cNvPr id="5" name="Group 5"/>
          <p:cNvGrpSpPr/>
          <p:nvPr/>
        </p:nvGrpSpPr>
        <p:grpSpPr>
          <a:xfrm>
            <a:off x="11987597" y="4267244"/>
            <a:ext cx="1082132" cy="1082132"/>
            <a:chOff x="0" y="0"/>
            <a:chExt cx="6350000" cy="63500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sp>
        <p:nvSpPr>
          <p:cNvPr id="7" name="Freeform 7"/>
          <p:cNvSpPr/>
          <p:nvPr/>
        </p:nvSpPr>
        <p:spPr>
          <a:xfrm>
            <a:off x="12270898" y="4585226"/>
            <a:ext cx="515530" cy="446167"/>
          </a:xfrm>
          <a:custGeom>
            <a:avLst/>
            <a:gdLst/>
            <a:ahLst/>
            <a:cxnLst/>
            <a:rect l="l" t="t" r="r" b="b"/>
            <a:pathLst>
              <a:path w="515530" h="446167">
                <a:moveTo>
                  <a:pt x="0" y="0"/>
                </a:moveTo>
                <a:lnTo>
                  <a:pt x="515529" y="0"/>
                </a:lnTo>
                <a:lnTo>
                  <a:pt x="515529" y="446168"/>
                </a:lnTo>
                <a:lnTo>
                  <a:pt x="0" y="44616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8" name="Group 8"/>
          <p:cNvGrpSpPr/>
          <p:nvPr/>
        </p:nvGrpSpPr>
        <p:grpSpPr>
          <a:xfrm>
            <a:off x="6351746" y="4267244"/>
            <a:ext cx="1082132" cy="1082132"/>
            <a:chOff x="0" y="0"/>
            <a:chExt cx="6350000" cy="63500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350000" cy="6350000"/>
            </a:xfrm>
            <a:custGeom>
              <a:avLst/>
              <a:gdLst/>
              <a:ahLst/>
              <a:cxnLst/>
              <a:rect l="l" t="t" r="r" b="b"/>
              <a:pathLst>
                <a:path w="6350000" h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24300"/>
            </a:solidFill>
          </p:spPr>
        </p:sp>
      </p:grpSp>
      <p:sp>
        <p:nvSpPr>
          <p:cNvPr id="10" name="Freeform 10"/>
          <p:cNvSpPr/>
          <p:nvPr/>
        </p:nvSpPr>
        <p:spPr>
          <a:xfrm>
            <a:off x="6598086" y="4590213"/>
            <a:ext cx="589451" cy="436194"/>
          </a:xfrm>
          <a:custGeom>
            <a:avLst/>
            <a:gdLst/>
            <a:ahLst/>
            <a:cxnLst/>
            <a:rect l="l" t="t" r="r" b="b"/>
            <a:pathLst>
              <a:path w="589451" h="436194">
                <a:moveTo>
                  <a:pt x="0" y="0"/>
                </a:moveTo>
                <a:lnTo>
                  <a:pt x="589451" y="0"/>
                </a:lnTo>
                <a:lnTo>
                  <a:pt x="589451" y="436194"/>
                </a:lnTo>
                <a:lnTo>
                  <a:pt x="0" y="436194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grpSp>
        <p:nvGrpSpPr>
          <p:cNvPr id="11" name="Group 11"/>
          <p:cNvGrpSpPr/>
          <p:nvPr/>
        </p:nvGrpSpPr>
        <p:grpSpPr>
          <a:xfrm>
            <a:off x="6005828" y="5682580"/>
            <a:ext cx="3707825" cy="3327781"/>
            <a:chOff x="0" y="-28575"/>
            <a:chExt cx="4943766" cy="4437041"/>
          </a:xfrm>
        </p:grpSpPr>
        <p:sp>
          <p:nvSpPr>
            <p:cNvPr id="12" name="TextBox 12"/>
            <p:cNvSpPr txBox="1"/>
            <p:nvPr/>
          </p:nvSpPr>
          <p:spPr>
            <a:xfrm>
              <a:off x="0" y="-28575"/>
              <a:ext cx="4943766" cy="5907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>
                  <a:solidFill>
                    <a:srgbClr val="000000"/>
                  </a:solidFill>
                  <a:latin typeface="IBM Plex Sans Bold"/>
                </a:rPr>
                <a:t>CIFAR-10 Veri Seti</a:t>
              </a:r>
            </a:p>
          </p:txBody>
        </p:sp>
        <p:sp>
          <p:nvSpPr>
            <p:cNvPr id="13" name="TextBox 13"/>
            <p:cNvSpPr txBox="1"/>
            <p:nvPr/>
          </p:nvSpPr>
          <p:spPr>
            <a:xfrm>
              <a:off x="0" y="1055497"/>
              <a:ext cx="4943766" cy="3352969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50"/>
                </a:lnSpc>
              </a:pP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CIFAR-10, 10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farklı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sınıfa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ait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60.000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renkli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görüntüden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oluşan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bir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veri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setidir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. Her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sınıfta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6.000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görüntü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bulunmaktadır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.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4809016" y="1443049"/>
            <a:ext cx="11835611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10200"/>
              </a:lnSpc>
              <a:spcBef>
                <a:spcPct val="0"/>
              </a:spcBef>
            </a:pPr>
            <a:r>
              <a:rPr lang="en-US" sz="8500">
                <a:solidFill>
                  <a:srgbClr val="000000"/>
                </a:solidFill>
                <a:latin typeface="IBM Plex Sans Bold"/>
              </a:rPr>
              <a:t>Kullanılan Veri Setleri</a:t>
            </a:r>
          </a:p>
        </p:txBody>
      </p:sp>
      <p:grpSp>
        <p:nvGrpSpPr>
          <p:cNvPr id="15" name="Group 15"/>
          <p:cNvGrpSpPr/>
          <p:nvPr/>
        </p:nvGrpSpPr>
        <p:grpSpPr>
          <a:xfrm>
            <a:off x="11625384" y="5682580"/>
            <a:ext cx="3707825" cy="3750974"/>
            <a:chOff x="0" y="-28575"/>
            <a:chExt cx="4943766" cy="5001298"/>
          </a:xfrm>
        </p:grpSpPr>
        <p:sp>
          <p:nvSpPr>
            <p:cNvPr id="16" name="TextBox 16"/>
            <p:cNvSpPr txBox="1"/>
            <p:nvPr/>
          </p:nvSpPr>
          <p:spPr>
            <a:xfrm>
              <a:off x="0" y="-28575"/>
              <a:ext cx="4943766" cy="59076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sz="2800">
                  <a:solidFill>
                    <a:srgbClr val="000000"/>
                  </a:solidFill>
                  <a:latin typeface="IBM Plex Sans Bold"/>
                </a:rPr>
                <a:t>Neden CIFAR-10?</a:t>
              </a:r>
            </a:p>
          </p:txBody>
        </p:sp>
        <p:sp>
          <p:nvSpPr>
            <p:cNvPr id="17" name="TextBox 17"/>
            <p:cNvSpPr txBox="1"/>
            <p:nvPr/>
          </p:nvSpPr>
          <p:spPr>
            <a:xfrm>
              <a:off x="0" y="1055497"/>
              <a:ext cx="4943766" cy="3917226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250"/>
                </a:lnSpc>
              </a:pP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CIFAR-10,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küçük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boyutlu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ve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çeşitli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sınıflar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içerdiğinden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,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görüntü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sınıflandırma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modellerini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eğitmek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ve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değerlendirmek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için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ideal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bir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veri</a:t>
              </a:r>
              <a:r>
                <a:rPr lang="en-US" sz="2500" dirty="0">
                  <a:solidFill>
                    <a:srgbClr val="000000"/>
                  </a:solidFill>
                  <a:latin typeface="IBM Plex Sans"/>
                </a:rPr>
                <a:t> </a:t>
              </a:r>
              <a:r>
                <a:rPr lang="en-US" sz="2500" dirty="0" err="1">
                  <a:solidFill>
                    <a:srgbClr val="000000"/>
                  </a:solidFill>
                  <a:latin typeface="IBM Plex Sans"/>
                </a:rPr>
                <a:t>setidir</a:t>
              </a:r>
              <a:endParaRPr lang="en-US" sz="2500" dirty="0">
                <a:solidFill>
                  <a:srgbClr val="000000"/>
                </a:solidFill>
                <a:latin typeface="IBM Plex Sans"/>
              </a:endParaR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341041">
            <a:off x="-6521096" y="3918118"/>
            <a:ext cx="17614873" cy="17454738"/>
          </a:xfrm>
          <a:custGeom>
            <a:avLst/>
            <a:gdLst/>
            <a:ahLst/>
            <a:cxnLst/>
            <a:rect l="l" t="t" r="r" b="b"/>
            <a:pathLst>
              <a:path w="17614873" h="17454738">
                <a:moveTo>
                  <a:pt x="0" y="0"/>
                </a:moveTo>
                <a:lnTo>
                  <a:pt x="17614873" y="0"/>
                </a:lnTo>
                <a:lnTo>
                  <a:pt x="17614873" y="17454738"/>
                </a:lnTo>
                <a:lnTo>
                  <a:pt x="0" y="174547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4010882">
            <a:off x="10077669" y="-13183640"/>
            <a:ext cx="17614873" cy="17454738"/>
          </a:xfrm>
          <a:custGeom>
            <a:avLst/>
            <a:gdLst/>
            <a:ahLst/>
            <a:cxnLst/>
            <a:rect l="l" t="t" r="r" b="b"/>
            <a:pathLst>
              <a:path w="17614873" h="17454738">
                <a:moveTo>
                  <a:pt x="0" y="0"/>
                </a:moveTo>
                <a:lnTo>
                  <a:pt x="17614873" y="0"/>
                </a:lnTo>
                <a:lnTo>
                  <a:pt x="17614873" y="17454738"/>
                </a:lnTo>
                <a:lnTo>
                  <a:pt x="0" y="174547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4" name="Table 4"/>
          <p:cNvGraphicFramePr>
            <a:graphicFrameLocks noGrp="1"/>
          </p:cNvGraphicFramePr>
          <p:nvPr/>
        </p:nvGraphicFramePr>
        <p:xfrm>
          <a:off x="874780" y="1901739"/>
          <a:ext cx="16384520" cy="8172450"/>
        </p:xfrm>
        <a:graphic>
          <a:graphicData uri="http://schemas.openxmlformats.org/drawingml/2006/table">
            <a:tbl>
              <a:tblPr/>
              <a:tblGrid>
                <a:gridCol w="40961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9613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9613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9613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010828"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IBM Plex Sans Bold"/>
                        </a:rPr>
                        <a:t>1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IBM Plex Sans Bold"/>
                        </a:rPr>
                        <a:t>2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IBM Plex Sans Bold"/>
                        </a:rPr>
                        <a:t>3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FD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IBM Plex Sans Bold"/>
                        </a:rPr>
                        <a:t>4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DFD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430417"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IBM Plex Sans Bold"/>
                        </a:rPr>
                        <a:t>Veri Setinin Hazırlanması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IBM Plex Sans Bold"/>
                        </a:rPr>
                        <a:t>Verilerin Normalizasyonu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2700">
                          <a:solidFill>
                            <a:srgbClr val="000000"/>
                          </a:solidFill>
                          <a:latin typeface="IBM Plex Sans Bold"/>
                        </a:rPr>
                        <a:t>CNN Modeli</a:t>
                      </a:r>
                      <a:endParaRPr lang="en-US" sz="110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780"/>
                        </a:lnSpc>
                        <a:defRPr/>
                      </a:pPr>
                      <a:r>
                        <a:rPr lang="en-US" sz="2700" dirty="0">
                          <a:solidFill>
                            <a:srgbClr val="000000"/>
                          </a:solidFill>
                          <a:latin typeface="IBM Plex Sans Bold"/>
                        </a:rPr>
                        <a:t>Modelin </a:t>
                      </a:r>
                      <a:r>
                        <a:rPr lang="en-US" sz="2700" dirty="0" err="1">
                          <a:solidFill>
                            <a:srgbClr val="000000"/>
                          </a:solidFill>
                          <a:latin typeface="IBM Plex Sans Bold"/>
                        </a:rPr>
                        <a:t>Eğitilmesi</a:t>
                      </a:r>
                      <a:endParaRPr lang="en-US" sz="1100" dirty="0"/>
                    </a:p>
                  </a:txBody>
                  <a:tcPr marL="190500" marR="190500" marT="190500" marB="190500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F4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731205">
                <a:tc>
                  <a:txBody>
                    <a:bodyPr/>
                    <a:lstStyle/>
                    <a:p>
                      <a:pPr marL="582928" lvl="1" indent="-291464" algn="l">
                        <a:lnSpc>
                          <a:spcPts val="377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6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Veri</a:t>
                      </a: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6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seti</a:t>
                      </a: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 %80 </a:t>
                      </a:r>
                      <a:r>
                        <a:rPr lang="en-US" sz="26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eğitim</a:t>
                      </a: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6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ve</a:t>
                      </a: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 %20 test </a:t>
                      </a:r>
                      <a:r>
                        <a:rPr lang="en-US" sz="26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olarak</a:t>
                      </a: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6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ayrıldı</a:t>
                      </a: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.</a:t>
                      </a:r>
                      <a:endParaRPr lang="en-US" sz="1100" dirty="0"/>
                    </a:p>
                  </a:txBody>
                  <a:tcPr marL="190500" marR="190500" marT="190500" marB="1905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582928" lvl="1" indent="-291464" algn="l">
                        <a:lnSpc>
                          <a:spcPts val="377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699">
                          <a:solidFill>
                            <a:srgbClr val="000000"/>
                          </a:solidFill>
                          <a:latin typeface="IBM Plex Sans"/>
                        </a:rPr>
                        <a:t>Görüntü verileri 0-255 aralığından 0-1 aralığına normalize edildi.</a:t>
                      </a:r>
                      <a:endParaRPr lang="en-US" sz="1100"/>
                    </a:p>
                  </a:txBody>
                  <a:tcPr marL="190500" marR="190500" marT="190500" marB="1905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539749" lvl="1" indent="-269875" algn="l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Konvolüsyonel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Sinir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Ağı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 (CNN)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kullanıldı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. Modelin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mimarisi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şunları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içerir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:</a:t>
                      </a:r>
                      <a:endParaRPr lang="en-US" sz="1100" dirty="0"/>
                    </a:p>
                    <a:p>
                      <a:pPr marL="539749" lvl="1" indent="-269875" algn="l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3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adet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konvolüsyon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katmanı</a:t>
                      </a:r>
                      <a:endParaRPr lang="en-US" sz="2499" dirty="0">
                        <a:solidFill>
                          <a:srgbClr val="000000"/>
                        </a:solidFill>
                        <a:latin typeface="IBM Plex Sans"/>
                      </a:endParaRPr>
                    </a:p>
                    <a:p>
                      <a:pPr marL="539749" lvl="1" indent="-269875" algn="l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2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adet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 max-pooling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katmanı</a:t>
                      </a:r>
                      <a:endParaRPr lang="en-US" sz="2499" dirty="0">
                        <a:solidFill>
                          <a:srgbClr val="000000"/>
                        </a:solidFill>
                        <a:latin typeface="IBM Plex Sans"/>
                      </a:endParaRPr>
                    </a:p>
                    <a:p>
                      <a:pPr marL="539749" lvl="1" indent="-269875" algn="l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1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adet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 flatten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katmanı</a:t>
                      </a:r>
                      <a:endParaRPr lang="en-US" sz="2499" dirty="0">
                        <a:solidFill>
                          <a:srgbClr val="000000"/>
                        </a:solidFill>
                        <a:latin typeface="IBM Plex Sans"/>
                      </a:endParaRPr>
                    </a:p>
                    <a:p>
                      <a:pPr marL="539749" lvl="1" indent="-269875" algn="l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2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adet</a:t>
                      </a: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 dense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katmanı</a:t>
                      </a:r>
                      <a:endParaRPr lang="en-US" sz="2499" dirty="0">
                        <a:solidFill>
                          <a:srgbClr val="000000"/>
                        </a:solidFill>
                        <a:latin typeface="IBM Plex Sans"/>
                      </a:endParaRPr>
                    </a:p>
                    <a:p>
                      <a:pPr marL="539749" lvl="1" indent="-269875" algn="l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 dirty="0">
                          <a:solidFill>
                            <a:srgbClr val="000000"/>
                          </a:solidFill>
                          <a:latin typeface="IBM Plex Sans"/>
                        </a:rPr>
                        <a:t>Dropout </a:t>
                      </a:r>
                      <a:r>
                        <a:rPr lang="en-US" sz="24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uygulaması</a:t>
                      </a:r>
                      <a:endParaRPr lang="en-US" sz="2499" dirty="0">
                        <a:solidFill>
                          <a:srgbClr val="000000"/>
                        </a:solidFill>
                        <a:latin typeface="IBM Plex Sans"/>
                      </a:endParaRPr>
                    </a:p>
                    <a:p>
                      <a:pPr algn="l">
                        <a:lnSpc>
                          <a:spcPts val="3499"/>
                        </a:lnSpc>
                      </a:pPr>
                      <a:endParaRPr lang="en-US" sz="2499" dirty="0">
                        <a:solidFill>
                          <a:srgbClr val="000000"/>
                        </a:solidFill>
                        <a:latin typeface="IBM Plex Sans"/>
                      </a:endParaRPr>
                    </a:p>
                  </a:txBody>
                  <a:tcPr marL="190500" marR="190500" marT="190500" marB="1905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582928" lvl="1" indent="-291464" algn="l">
                        <a:lnSpc>
                          <a:spcPts val="377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Model, 20 epoch </a:t>
                      </a:r>
                      <a:r>
                        <a:rPr lang="en-US" sz="26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boyunca</a:t>
                      </a: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6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eğitim</a:t>
                      </a: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6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verileri</a:t>
                      </a: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6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üzerinde</a:t>
                      </a: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 </a:t>
                      </a:r>
                      <a:r>
                        <a:rPr lang="en-US" sz="2699" dirty="0" err="1">
                          <a:solidFill>
                            <a:srgbClr val="000000"/>
                          </a:solidFill>
                          <a:latin typeface="IBM Plex Sans"/>
                        </a:rPr>
                        <a:t>eğitildi</a:t>
                      </a:r>
                      <a:r>
                        <a:rPr lang="en-US" sz="2699" dirty="0">
                          <a:solidFill>
                            <a:srgbClr val="000000"/>
                          </a:solidFill>
                          <a:latin typeface="IBM Plex Sans"/>
                        </a:rPr>
                        <a:t>.</a:t>
                      </a:r>
                      <a:endParaRPr lang="en-US" sz="1100" dirty="0"/>
                    </a:p>
                  </a:txBody>
                  <a:tcPr marL="190500" marR="190500" marT="190500" marB="190500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extBox 5"/>
          <p:cNvSpPr txBox="1"/>
          <p:nvPr/>
        </p:nvSpPr>
        <p:spPr>
          <a:xfrm>
            <a:off x="1028700" y="509587"/>
            <a:ext cx="10488418" cy="10477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399"/>
              </a:lnSpc>
              <a:spcBef>
                <a:spcPct val="0"/>
              </a:spcBef>
            </a:pPr>
            <a:r>
              <a:rPr lang="en-US" sz="6999">
                <a:solidFill>
                  <a:srgbClr val="000000"/>
                </a:solidFill>
                <a:latin typeface="IBM Plex Sans Bold"/>
              </a:rPr>
              <a:t>Kullanılan Yöntemler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446009">
            <a:off x="-3777897" y="-3377064"/>
            <a:ext cx="9979854" cy="7584689"/>
          </a:xfrm>
          <a:custGeom>
            <a:avLst/>
            <a:gdLst/>
            <a:ahLst/>
            <a:cxnLst/>
            <a:rect l="l" t="t" r="r" b="b"/>
            <a:pathLst>
              <a:path w="9979854" h="7584689">
                <a:moveTo>
                  <a:pt x="0" y="0"/>
                </a:moveTo>
                <a:lnTo>
                  <a:pt x="9979853" y="0"/>
                </a:lnTo>
                <a:lnTo>
                  <a:pt x="9979853" y="7584689"/>
                </a:lnTo>
                <a:lnTo>
                  <a:pt x="0" y="75846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69552" y="5143500"/>
            <a:ext cx="6438900" cy="2590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200"/>
              </a:lnSpc>
              <a:spcBef>
                <a:spcPct val="0"/>
              </a:spcBef>
            </a:pPr>
            <a:r>
              <a:rPr lang="en-US" sz="8500">
                <a:solidFill>
                  <a:srgbClr val="000000"/>
                </a:solidFill>
                <a:latin typeface="IBM Plex Sans Bold"/>
              </a:rPr>
              <a:t>Deney Sonuçları</a:t>
            </a:r>
          </a:p>
        </p:txBody>
      </p:sp>
      <p:sp>
        <p:nvSpPr>
          <p:cNvPr id="4" name="AutoShape 4"/>
          <p:cNvSpPr/>
          <p:nvPr/>
        </p:nvSpPr>
        <p:spPr>
          <a:xfrm>
            <a:off x="9144000" y="27592"/>
            <a:ext cx="9144000" cy="10287000"/>
          </a:xfrm>
          <a:prstGeom prst="rect">
            <a:avLst/>
          </a:prstGeom>
          <a:solidFill>
            <a:srgbClr val="F4F4F4"/>
          </a:solidFill>
        </p:spPr>
      </p:sp>
      <p:sp>
        <p:nvSpPr>
          <p:cNvPr id="5" name="TextBox 5"/>
          <p:cNvSpPr txBox="1"/>
          <p:nvPr/>
        </p:nvSpPr>
        <p:spPr>
          <a:xfrm>
            <a:off x="9420992" y="2375934"/>
            <a:ext cx="7043052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3499">
                <a:solidFill>
                  <a:srgbClr val="F24300"/>
                </a:solidFill>
                <a:latin typeface="IBM Plex Sans Bold"/>
              </a:rPr>
              <a:t>Model Performansı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420992" y="3226553"/>
            <a:ext cx="7043052" cy="1973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57200" indent="-457200">
              <a:lnSpc>
                <a:spcPts val="3899"/>
              </a:lnSpc>
              <a:buFont typeface="Arial" panose="020B0604020202020204" pitchFamily="34" charset="0"/>
              <a:buChar char="•"/>
            </a:pPr>
            <a:r>
              <a:rPr lang="en-US" sz="2999" dirty="0">
                <a:solidFill>
                  <a:srgbClr val="000000"/>
                </a:solidFill>
                <a:latin typeface="IBM Plex Sans"/>
              </a:rPr>
              <a:t>Eğitim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ve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doğrulama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setlerindeki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doğruluk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ve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kayıp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grafikleri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gösterildi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.</a:t>
            </a:r>
          </a:p>
          <a:p>
            <a:pPr marL="457200" indent="-457200">
              <a:lnSpc>
                <a:spcPts val="3899"/>
              </a:lnSpc>
              <a:buFont typeface="Arial" panose="020B0604020202020204" pitchFamily="34" charset="0"/>
              <a:buChar char="•"/>
            </a:pPr>
            <a:endParaRPr lang="en-US" sz="2999" dirty="0">
              <a:solidFill>
                <a:srgbClr val="000000"/>
              </a:solidFill>
              <a:latin typeface="IBM Plex Sans"/>
            </a:endParaRPr>
          </a:p>
          <a:p>
            <a:pPr marL="457200" indent="-457200">
              <a:lnSpc>
                <a:spcPts val="3899"/>
              </a:lnSpc>
              <a:buFont typeface="Arial" panose="020B0604020202020204" pitchFamily="34" charset="0"/>
              <a:buChar char="•"/>
            </a:pPr>
            <a:endParaRPr lang="en-US" sz="2999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420992" y="5871179"/>
            <a:ext cx="7043052" cy="1973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47698" lvl="1" indent="-323849">
              <a:lnSpc>
                <a:spcPts val="3899"/>
              </a:lnSpc>
              <a:buFont typeface="Arial"/>
              <a:buChar char="•"/>
            </a:pPr>
            <a:r>
              <a:rPr lang="en-US" sz="2999" dirty="0">
                <a:solidFill>
                  <a:srgbClr val="000000"/>
                </a:solidFill>
                <a:latin typeface="IBM Plex Sans"/>
              </a:rPr>
              <a:t>Modelin test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setindeki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doğruluk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ve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 F1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skoru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999" dirty="0" err="1">
                <a:solidFill>
                  <a:srgbClr val="000000"/>
                </a:solidFill>
                <a:latin typeface="IBM Plex Sans"/>
              </a:rPr>
              <a:t>hesaplandı</a:t>
            </a:r>
            <a:r>
              <a:rPr lang="en-US" sz="2999" dirty="0">
                <a:solidFill>
                  <a:srgbClr val="000000"/>
                </a:solidFill>
                <a:latin typeface="IBM Plex Sans"/>
              </a:rPr>
              <a:t>:</a:t>
            </a:r>
          </a:p>
          <a:p>
            <a:pPr marL="647698" lvl="1" indent="-323849">
              <a:lnSpc>
                <a:spcPts val="3899"/>
              </a:lnSpc>
              <a:buFont typeface="Arial"/>
              <a:buChar char="•"/>
            </a:pPr>
            <a:r>
              <a:rPr lang="en-US" sz="2999" dirty="0">
                <a:solidFill>
                  <a:srgbClr val="000000"/>
                </a:solidFill>
                <a:latin typeface="IBM Plex Sans"/>
              </a:rPr>
              <a:t>Accuracy: %</a:t>
            </a:r>
          </a:p>
          <a:p>
            <a:pPr marL="647698" lvl="1" indent="-323849">
              <a:lnSpc>
                <a:spcPts val="3899"/>
              </a:lnSpc>
              <a:buFont typeface="Arial"/>
              <a:buChar char="•"/>
            </a:pPr>
            <a:r>
              <a:rPr lang="en-US" sz="2999" dirty="0">
                <a:solidFill>
                  <a:srgbClr val="000000"/>
                </a:solidFill>
                <a:latin typeface="IBM Plex Sans"/>
              </a:rPr>
              <a:t>F1 Score: %</a:t>
            </a:r>
          </a:p>
        </p:txBody>
      </p:sp>
      <p:sp>
        <p:nvSpPr>
          <p:cNvPr id="8" name="AutoShape 8"/>
          <p:cNvSpPr/>
          <p:nvPr/>
        </p:nvSpPr>
        <p:spPr>
          <a:xfrm>
            <a:off x="9420992" y="5166329"/>
            <a:ext cx="7043052" cy="4762"/>
          </a:xfrm>
          <a:prstGeom prst="line">
            <a:avLst/>
          </a:prstGeom>
          <a:ln w="9525" cap="flat">
            <a:solidFill>
              <a:srgbClr val="000000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446009">
            <a:off x="-3777897" y="-3377064"/>
            <a:ext cx="9979854" cy="7584689"/>
          </a:xfrm>
          <a:custGeom>
            <a:avLst/>
            <a:gdLst/>
            <a:ahLst/>
            <a:cxnLst/>
            <a:rect l="l" t="t" r="r" b="b"/>
            <a:pathLst>
              <a:path w="9979854" h="7584689">
                <a:moveTo>
                  <a:pt x="0" y="0"/>
                </a:moveTo>
                <a:lnTo>
                  <a:pt x="9979853" y="0"/>
                </a:lnTo>
                <a:lnTo>
                  <a:pt x="9979853" y="7584689"/>
                </a:lnTo>
                <a:lnTo>
                  <a:pt x="0" y="758468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50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669552" y="6438900"/>
            <a:ext cx="6438900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200"/>
              </a:lnSpc>
              <a:spcBef>
                <a:spcPct val="0"/>
              </a:spcBef>
            </a:pPr>
            <a:r>
              <a:rPr lang="en-US" sz="8500">
                <a:solidFill>
                  <a:srgbClr val="000000"/>
                </a:solidFill>
                <a:latin typeface="IBM Plex Sans Bold"/>
              </a:rPr>
              <a:t>Tartışma</a:t>
            </a:r>
          </a:p>
        </p:txBody>
      </p:sp>
      <p:sp>
        <p:nvSpPr>
          <p:cNvPr id="4" name="AutoShape 4"/>
          <p:cNvSpPr/>
          <p:nvPr/>
        </p:nvSpPr>
        <p:spPr>
          <a:xfrm>
            <a:off x="9144000" y="27592"/>
            <a:ext cx="9144000" cy="10287000"/>
          </a:xfrm>
          <a:prstGeom prst="rect">
            <a:avLst/>
          </a:prstGeom>
          <a:solidFill>
            <a:srgbClr val="F4F4F4"/>
          </a:solidFill>
        </p:spPr>
      </p:sp>
      <p:sp>
        <p:nvSpPr>
          <p:cNvPr id="5" name="TextBox 5"/>
          <p:cNvSpPr txBox="1"/>
          <p:nvPr/>
        </p:nvSpPr>
        <p:spPr>
          <a:xfrm>
            <a:off x="9344032" y="990600"/>
            <a:ext cx="7043052" cy="565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549"/>
              </a:lnSpc>
            </a:pPr>
            <a:r>
              <a:rPr lang="en-US" sz="3499" dirty="0">
                <a:solidFill>
                  <a:srgbClr val="F24300"/>
                </a:solidFill>
                <a:latin typeface="IBM Plex Sans Bold"/>
              </a:rPr>
              <a:t>Modelin </a:t>
            </a:r>
            <a:r>
              <a:rPr lang="en-US" sz="3499" dirty="0" err="1">
                <a:solidFill>
                  <a:srgbClr val="F24300"/>
                </a:solidFill>
                <a:latin typeface="IBM Plex Sans Bold"/>
              </a:rPr>
              <a:t>Performansı</a:t>
            </a:r>
            <a:r>
              <a:rPr lang="en-US" sz="3499" dirty="0">
                <a:solidFill>
                  <a:srgbClr val="F24300"/>
                </a:solidFill>
                <a:latin typeface="IBM Plex Sans Bold"/>
              </a:rPr>
              <a:t> </a:t>
            </a:r>
            <a:r>
              <a:rPr lang="en-US" sz="3499" dirty="0" err="1">
                <a:solidFill>
                  <a:srgbClr val="F24300"/>
                </a:solidFill>
                <a:latin typeface="IBM Plex Sans Bold"/>
              </a:rPr>
              <a:t>Üzerine</a:t>
            </a:r>
            <a:endParaRPr lang="en-US" sz="3499" dirty="0">
              <a:solidFill>
                <a:srgbClr val="F24300"/>
              </a:solidFill>
              <a:latin typeface="IBM Plex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9344032" y="1889125"/>
            <a:ext cx="8451358" cy="82442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510"/>
              </a:lnSpc>
            </a:pPr>
            <a:r>
              <a:rPr lang="en-US" sz="2700" dirty="0" err="1">
                <a:solidFill>
                  <a:srgbClr val="000000"/>
                </a:solidFill>
                <a:latin typeface="IBM Plex Sans Bold"/>
              </a:rPr>
              <a:t>Başarılar</a:t>
            </a:r>
            <a:endParaRPr lang="en-US" sz="2700" dirty="0">
              <a:solidFill>
                <a:srgbClr val="000000"/>
              </a:solidFill>
              <a:latin typeface="IBM Plex Sans Bold"/>
            </a:endParaRPr>
          </a:p>
          <a:p>
            <a:pPr algn="l">
              <a:lnSpc>
                <a:spcPts val="3250"/>
              </a:lnSpc>
            </a:pPr>
            <a:endParaRPr lang="en-US" sz="2700" dirty="0">
              <a:solidFill>
                <a:srgbClr val="000000"/>
              </a:solidFill>
              <a:latin typeface="IBM Plex Sans Bold"/>
            </a:endParaRPr>
          </a:p>
          <a:p>
            <a:pPr marL="539751" lvl="1" indent="-269876" algn="l">
              <a:lnSpc>
                <a:spcPts val="3250"/>
              </a:lnSpc>
              <a:buFont typeface="Arial"/>
              <a:buChar char="•"/>
            </a:pPr>
            <a:r>
              <a:rPr lang="en-US" sz="2500" dirty="0">
                <a:solidFill>
                  <a:srgbClr val="000000"/>
                </a:solidFill>
                <a:latin typeface="IBM Plex Sans"/>
              </a:rPr>
              <a:t>Model, CIFAR-10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veri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seti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üzerinde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yüksek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bir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doğruluk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oranı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ve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F1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skoru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elde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etti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."</a:t>
            </a:r>
          </a:p>
          <a:p>
            <a:pPr marL="539751" lvl="1" indent="-269876" algn="l">
              <a:lnSpc>
                <a:spcPts val="3250"/>
              </a:lnSpc>
              <a:buFont typeface="Arial"/>
              <a:buChar char="•"/>
            </a:pP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Veri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setindeki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çeşitliliğe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rağmen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model,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sınıfları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ayırt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etme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konusunda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etkili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olduğunu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gösterdi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.</a:t>
            </a:r>
          </a:p>
          <a:p>
            <a:pPr algn="l">
              <a:lnSpc>
                <a:spcPts val="3250"/>
              </a:lnSpc>
            </a:pPr>
            <a:endParaRPr lang="en-US" sz="2500" dirty="0">
              <a:solidFill>
                <a:srgbClr val="000000"/>
              </a:solidFill>
              <a:latin typeface="IBM Plex Sans"/>
            </a:endParaRPr>
          </a:p>
          <a:p>
            <a:pPr algn="l">
              <a:lnSpc>
                <a:spcPts val="3250"/>
              </a:lnSpc>
            </a:pPr>
            <a:endParaRPr lang="en-US" sz="2500" dirty="0">
              <a:solidFill>
                <a:srgbClr val="000000"/>
              </a:solidFill>
              <a:latin typeface="IBM Plex Sans"/>
            </a:endParaRPr>
          </a:p>
          <a:p>
            <a:pPr algn="l">
              <a:lnSpc>
                <a:spcPts val="3510"/>
              </a:lnSpc>
            </a:pPr>
            <a:r>
              <a:rPr lang="en-US" sz="2700" dirty="0" err="1">
                <a:solidFill>
                  <a:srgbClr val="000000"/>
                </a:solidFill>
                <a:latin typeface="IBM Plex Sans Bold"/>
              </a:rPr>
              <a:t>Sınırlamalar</a:t>
            </a:r>
            <a:endParaRPr lang="en-US" sz="2700" dirty="0">
              <a:solidFill>
                <a:srgbClr val="000000"/>
              </a:solidFill>
              <a:latin typeface="IBM Plex Sans Bold"/>
            </a:endParaRPr>
          </a:p>
          <a:p>
            <a:pPr algn="l">
              <a:lnSpc>
                <a:spcPts val="3250"/>
              </a:lnSpc>
            </a:pPr>
            <a:endParaRPr lang="en-US" sz="2700" dirty="0">
              <a:solidFill>
                <a:srgbClr val="000000"/>
              </a:solidFill>
              <a:latin typeface="IBM Plex Sans Bold"/>
            </a:endParaRPr>
          </a:p>
          <a:p>
            <a:pPr marL="539751" lvl="1" indent="-269876" algn="l">
              <a:lnSpc>
                <a:spcPts val="3250"/>
              </a:lnSpc>
              <a:buFont typeface="Arial"/>
              <a:buChar char="•"/>
            </a:pP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Veri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seti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boyutu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ve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çeşitliliği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,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modelin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genelleme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yeteneğini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sınırlayabilir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. CIFAR-10,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gerçek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dünya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uygulamaları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için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oldukça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basit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bir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veri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setidir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.</a:t>
            </a:r>
          </a:p>
          <a:p>
            <a:pPr marL="539751" lvl="1" indent="-269876" algn="l">
              <a:lnSpc>
                <a:spcPts val="3250"/>
              </a:lnSpc>
              <a:buFont typeface="Arial"/>
              <a:buChar char="•"/>
            </a:pPr>
            <a:r>
              <a:rPr lang="en-US" sz="2500" dirty="0">
                <a:solidFill>
                  <a:srgbClr val="000000"/>
                </a:solidFill>
                <a:latin typeface="IBM Plex Sans"/>
              </a:rPr>
              <a:t>Modelin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eğitimi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ve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test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edilmesi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için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kullanılan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donanım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kaynakları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sınırlıydı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.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Daha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gelişmiş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donanım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kaynakları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ile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daha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karmaşık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ve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derin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modeller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eğitilebilirdi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.</a:t>
            </a:r>
          </a:p>
          <a:p>
            <a:pPr marL="539751" lvl="1" indent="-269876" algn="l">
              <a:lnSpc>
                <a:spcPts val="3250"/>
              </a:lnSpc>
              <a:buFont typeface="Arial"/>
              <a:buChar char="•"/>
            </a:pP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Veri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artırma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teknikleri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(data augmentation)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kullanılmadı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,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bu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da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modelin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performansını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artırabilecek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bir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faktör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olarak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göz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önünde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500" dirty="0" err="1">
                <a:solidFill>
                  <a:srgbClr val="000000"/>
                </a:solidFill>
                <a:latin typeface="IBM Plex Sans"/>
              </a:rPr>
              <a:t>bulundurulabilir</a:t>
            </a:r>
            <a:r>
              <a:rPr lang="en-US" sz="2500" dirty="0">
                <a:solidFill>
                  <a:srgbClr val="000000"/>
                </a:solidFill>
                <a:latin typeface="IBM Plex Sans"/>
              </a:rPr>
              <a:t>.</a:t>
            </a:r>
          </a:p>
          <a:p>
            <a:pPr algn="l">
              <a:lnSpc>
                <a:spcPts val="3250"/>
              </a:lnSpc>
            </a:pPr>
            <a:endParaRPr lang="en-US" sz="2500" dirty="0">
              <a:solidFill>
                <a:srgbClr val="000000"/>
              </a:solidFill>
              <a:latin typeface="IBM Plex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0" y="0"/>
            <a:ext cx="7524750" cy="10287000"/>
          </a:xfrm>
          <a:prstGeom prst="rect">
            <a:avLst/>
          </a:prstGeom>
          <a:solidFill>
            <a:srgbClr val="F4F4F4"/>
          </a:solidFill>
        </p:spPr>
      </p:sp>
      <p:sp>
        <p:nvSpPr>
          <p:cNvPr id="3" name="TextBox 3"/>
          <p:cNvSpPr txBox="1"/>
          <p:nvPr/>
        </p:nvSpPr>
        <p:spPr>
          <a:xfrm>
            <a:off x="514350" y="480123"/>
            <a:ext cx="6496050" cy="1295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10200"/>
              </a:lnSpc>
              <a:spcBef>
                <a:spcPct val="0"/>
              </a:spcBef>
            </a:pPr>
            <a:r>
              <a:rPr lang="en-US" sz="8500">
                <a:solidFill>
                  <a:srgbClr val="000000"/>
                </a:solidFill>
                <a:latin typeface="IBM Plex Sans Bold"/>
              </a:rPr>
              <a:t>Özet 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514350" y="2220934"/>
            <a:ext cx="6372396" cy="776956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26109" lvl="1" indent="-313054">
              <a:lnSpc>
                <a:spcPts val="3769"/>
              </a:lnSpc>
              <a:buFont typeface="Arial"/>
              <a:buChar char="•"/>
            </a:pPr>
            <a:r>
              <a:rPr lang="en-US" sz="2899" dirty="0">
                <a:solidFill>
                  <a:srgbClr val="000000"/>
                </a:solidFill>
                <a:latin typeface="IBM Plex Sans"/>
              </a:rPr>
              <a:t>Bu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proje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, CIFAR-10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veri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seti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üzerinde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bir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CNN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modeli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kullanarak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başarılı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bir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şekilde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görüntü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sınıflandırma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gerçekleştirdi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.</a:t>
            </a:r>
          </a:p>
          <a:p>
            <a:pPr marL="626109" lvl="1" indent="-313054">
              <a:lnSpc>
                <a:spcPts val="3769"/>
              </a:lnSpc>
              <a:buFont typeface="Arial"/>
              <a:buChar char="•"/>
            </a:pP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Elde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edilen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sonuçlar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,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derin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öğrenme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yöntemlerinin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küçük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boyutlu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görüntü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sınıflandırma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problemlerinde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etkili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olduğunu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göstermektedir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.</a:t>
            </a:r>
          </a:p>
          <a:p>
            <a:pPr marL="626109" lvl="1" indent="-313054">
              <a:lnSpc>
                <a:spcPts val="3769"/>
              </a:lnSpc>
              <a:buFont typeface="Arial"/>
              <a:buChar char="•"/>
            </a:pP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Gelecek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çalışmalarda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daha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gelişmiş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model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mimarileri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ve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veri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artırma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teknikleri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kullanılarak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daha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yüksek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doğruluk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oranlarına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 </a:t>
            </a:r>
            <a:r>
              <a:rPr lang="en-US" sz="2899" dirty="0" err="1">
                <a:solidFill>
                  <a:srgbClr val="000000"/>
                </a:solidFill>
                <a:latin typeface="IBM Plex Sans"/>
              </a:rPr>
              <a:t>ulaşılabilir</a:t>
            </a:r>
            <a:r>
              <a:rPr lang="en-US" sz="2899" dirty="0">
                <a:solidFill>
                  <a:srgbClr val="000000"/>
                </a:solidFill>
                <a:latin typeface="IBM Plex Sans"/>
              </a:rPr>
              <a:t>.</a:t>
            </a:r>
          </a:p>
          <a:p>
            <a:pPr marL="626109" lvl="1" indent="-313054">
              <a:lnSpc>
                <a:spcPts val="3769"/>
              </a:lnSpc>
              <a:buFont typeface="Arial"/>
              <a:buChar char="•"/>
            </a:pPr>
            <a:endParaRPr lang="en-US" sz="2899" dirty="0">
              <a:solidFill>
                <a:srgbClr val="000000"/>
              </a:solidFill>
              <a:latin typeface="IBM Plex Sans"/>
            </a:endParaRPr>
          </a:p>
        </p:txBody>
      </p:sp>
      <p:sp>
        <p:nvSpPr>
          <p:cNvPr id="5" name="Freeform 5"/>
          <p:cNvSpPr/>
          <p:nvPr/>
        </p:nvSpPr>
        <p:spPr>
          <a:xfrm>
            <a:off x="14489526" y="6713796"/>
            <a:ext cx="2769774" cy="2251071"/>
          </a:xfrm>
          <a:custGeom>
            <a:avLst/>
            <a:gdLst/>
            <a:ahLst/>
            <a:cxnLst/>
            <a:rect l="l" t="t" r="r" b="b"/>
            <a:pathLst>
              <a:path w="2769774" h="2251071">
                <a:moveTo>
                  <a:pt x="0" y="0"/>
                </a:moveTo>
                <a:lnTo>
                  <a:pt x="2769774" y="0"/>
                </a:lnTo>
                <a:lnTo>
                  <a:pt x="2769774" y="2251071"/>
                </a:lnTo>
                <a:lnTo>
                  <a:pt x="0" y="225107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3672188" y="3829237"/>
            <a:ext cx="3387080" cy="2309372"/>
          </a:xfrm>
          <a:custGeom>
            <a:avLst/>
            <a:gdLst/>
            <a:ahLst/>
            <a:cxnLst/>
            <a:rect l="l" t="t" r="r" b="b"/>
            <a:pathLst>
              <a:path w="3387080" h="2309372">
                <a:moveTo>
                  <a:pt x="0" y="0"/>
                </a:moveTo>
                <a:lnTo>
                  <a:pt x="3387079" y="0"/>
                </a:lnTo>
                <a:lnTo>
                  <a:pt x="3387079" y="2309372"/>
                </a:lnTo>
                <a:lnTo>
                  <a:pt x="0" y="2309372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8605808" y="1120236"/>
            <a:ext cx="2467722" cy="2045966"/>
          </a:xfrm>
          <a:custGeom>
            <a:avLst/>
            <a:gdLst/>
            <a:ahLst/>
            <a:cxnLst/>
            <a:rect l="l" t="t" r="r" b="b"/>
            <a:pathLst>
              <a:path w="2467722" h="2045966">
                <a:moveTo>
                  <a:pt x="0" y="0"/>
                </a:moveTo>
                <a:lnTo>
                  <a:pt x="2467722" y="0"/>
                </a:lnTo>
                <a:lnTo>
                  <a:pt x="2467722" y="2045965"/>
                </a:lnTo>
                <a:lnTo>
                  <a:pt x="0" y="2045965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1363873" y="4088677"/>
            <a:ext cx="2017973" cy="1790492"/>
          </a:xfrm>
          <a:custGeom>
            <a:avLst/>
            <a:gdLst/>
            <a:ahLst/>
            <a:cxnLst/>
            <a:rect l="l" t="t" r="r" b="b"/>
            <a:pathLst>
              <a:path w="2017973" h="1790492">
                <a:moveTo>
                  <a:pt x="0" y="0"/>
                </a:moveTo>
                <a:lnTo>
                  <a:pt x="2017972" y="0"/>
                </a:lnTo>
                <a:lnTo>
                  <a:pt x="2017972" y="1790492"/>
                </a:lnTo>
                <a:lnTo>
                  <a:pt x="0" y="1790492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1577842" y="1028700"/>
            <a:ext cx="2466741" cy="2229037"/>
          </a:xfrm>
          <a:custGeom>
            <a:avLst/>
            <a:gdLst/>
            <a:ahLst/>
            <a:cxnLst/>
            <a:rect l="l" t="t" r="r" b="b"/>
            <a:pathLst>
              <a:path w="2466741" h="2229037">
                <a:moveTo>
                  <a:pt x="0" y="0"/>
                </a:moveTo>
                <a:lnTo>
                  <a:pt x="2466741" y="0"/>
                </a:lnTo>
                <a:lnTo>
                  <a:pt x="2466741" y="2229037"/>
                </a:lnTo>
                <a:lnTo>
                  <a:pt x="0" y="222903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8939790" y="3926752"/>
            <a:ext cx="2133740" cy="2114342"/>
          </a:xfrm>
          <a:custGeom>
            <a:avLst/>
            <a:gdLst/>
            <a:ahLst/>
            <a:cxnLst/>
            <a:rect l="l" t="t" r="r" b="b"/>
            <a:pathLst>
              <a:path w="2133740" h="2114342">
                <a:moveTo>
                  <a:pt x="0" y="0"/>
                </a:moveTo>
                <a:lnTo>
                  <a:pt x="2133740" y="0"/>
                </a:lnTo>
                <a:lnTo>
                  <a:pt x="2133740" y="2114342"/>
                </a:lnTo>
                <a:lnTo>
                  <a:pt x="0" y="2114342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>
            <a:off x="11457144" y="6780108"/>
            <a:ext cx="2566400" cy="2118447"/>
          </a:xfrm>
          <a:custGeom>
            <a:avLst/>
            <a:gdLst/>
            <a:ahLst/>
            <a:cxnLst/>
            <a:rect l="l" t="t" r="r" b="b"/>
            <a:pathLst>
              <a:path w="2566400" h="2118447">
                <a:moveTo>
                  <a:pt x="0" y="0"/>
                </a:moveTo>
                <a:lnTo>
                  <a:pt x="2566401" y="0"/>
                </a:lnTo>
                <a:lnTo>
                  <a:pt x="2566401" y="2118446"/>
                </a:lnTo>
                <a:lnTo>
                  <a:pt x="0" y="2118446"/>
                </a:lnTo>
                <a:lnTo>
                  <a:pt x="0" y="0"/>
                </a:lnTo>
                <a:close/>
              </a:path>
            </a:pathLst>
          </a:custGeom>
          <a:blipFill>
            <a:blip r:embed="rId14"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>
            <a:off x="8628554" y="6855627"/>
            <a:ext cx="2362609" cy="1967409"/>
          </a:xfrm>
          <a:custGeom>
            <a:avLst/>
            <a:gdLst/>
            <a:ahLst/>
            <a:cxnLst/>
            <a:rect l="l" t="t" r="r" b="b"/>
            <a:pathLst>
              <a:path w="2362609" h="1967409">
                <a:moveTo>
                  <a:pt x="0" y="0"/>
                </a:moveTo>
                <a:lnTo>
                  <a:pt x="2362609" y="0"/>
                </a:lnTo>
                <a:lnTo>
                  <a:pt x="2362609" y="1967408"/>
                </a:lnTo>
                <a:lnTo>
                  <a:pt x="0" y="1967408"/>
                </a:lnTo>
                <a:lnTo>
                  <a:pt x="0" y="0"/>
                </a:lnTo>
                <a:close/>
              </a:path>
            </a:pathLst>
          </a:custGeom>
          <a:blipFill>
            <a:blip r:embed="rId16">
              <a:extLs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4548895" y="1127823"/>
            <a:ext cx="2778446" cy="2030791"/>
          </a:xfrm>
          <a:custGeom>
            <a:avLst/>
            <a:gdLst/>
            <a:ahLst/>
            <a:cxnLst/>
            <a:rect l="l" t="t" r="r" b="b"/>
            <a:pathLst>
              <a:path w="2778446" h="2030791">
                <a:moveTo>
                  <a:pt x="0" y="0"/>
                </a:moveTo>
                <a:lnTo>
                  <a:pt x="2778446" y="0"/>
                </a:lnTo>
                <a:lnTo>
                  <a:pt x="2778446" y="2030791"/>
                </a:lnTo>
                <a:lnTo>
                  <a:pt x="0" y="2030791"/>
                </a:lnTo>
                <a:lnTo>
                  <a:pt x="0" y="0"/>
                </a:lnTo>
                <a:close/>
              </a:path>
            </a:pathLst>
          </a:custGeom>
          <a:blipFill>
            <a:blip r:embed="rId18">
              <a:extLs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381</Words>
  <Application>Microsoft Office PowerPoint</Application>
  <PresentationFormat>Özel</PresentationFormat>
  <Paragraphs>61</Paragraphs>
  <Slides>9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9</vt:i4>
      </vt:variant>
    </vt:vector>
  </HeadingPairs>
  <TitlesOfParts>
    <vt:vector size="14" baseType="lpstr">
      <vt:lpstr>Calibri</vt:lpstr>
      <vt:lpstr>IBM Plex Sans</vt:lpstr>
      <vt:lpstr>Arial</vt:lpstr>
      <vt:lpstr>IBM Plex Sans Bold</vt:lpstr>
      <vt:lpstr>Office Theme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  <vt:lpstr>PowerPoint Sunusu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CIFAR-10 Veri Seti ile CNN Kullanarak Görüntü Sınıflandırma</dc:title>
  <cp:lastModifiedBy>Tugay Boz</cp:lastModifiedBy>
  <cp:revision>2</cp:revision>
  <dcterms:created xsi:type="dcterms:W3CDTF">2006-08-16T00:00:00Z</dcterms:created>
  <dcterms:modified xsi:type="dcterms:W3CDTF">2024-06-18T23:53:08Z</dcterms:modified>
  <dc:identifier>DAGIh5kT_Ns</dc:identifier>
</cp:coreProperties>
</file>

<file path=docProps/thumbnail.jpeg>
</file>